
<file path=[Content_Types].xml><?xml version="1.0" encoding="utf-8"?>
<Types xmlns="http://schemas.openxmlformats.org/package/2006/content-types">
  <Default Extension="jpeg" ContentType="image/jpe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7" r:id="rId3"/>
    <p:sldId id="304" r:id="rId5"/>
    <p:sldId id="305" r:id="rId6"/>
    <p:sldId id="327" r:id="rId7"/>
    <p:sldId id="257" r:id="rId8"/>
    <p:sldId id="310" r:id="rId9"/>
    <p:sldId id="329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28" r:id="rId19"/>
    <p:sldId id="308" r:id="rId20"/>
    <p:sldId id="309" r:id="rId21"/>
    <p:sldId id="326" r:id="rId22"/>
    <p:sldId id="325" r:id="rId23"/>
    <p:sldId id="324" r:id="rId24"/>
    <p:sldId id="323" r:id="rId25"/>
    <p:sldId id="322" r:id="rId26"/>
    <p:sldId id="321" r:id="rId27"/>
    <p:sldId id="320" r:id="rId28"/>
    <p:sldId id="319" r:id="rId29"/>
    <p:sldId id="330" r:id="rId30"/>
    <p:sldId id="331" r:id="rId3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1A3A"/>
    <a:srgbClr val="F91B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74" autoAdjust="0"/>
    <p:restoredTop sz="33855" autoAdjust="0"/>
  </p:normalViewPr>
  <p:slideViewPr>
    <p:cSldViewPr snapToGrid="0" showGuides="1">
      <p:cViewPr varScale="1">
        <p:scale>
          <a:sx n="19" d="100"/>
          <a:sy n="19" d="100"/>
        </p:scale>
        <p:origin x="2706" y="3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-91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tiff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3.tiff>
</file>

<file path=ppt/media/image4.jpeg>
</file>

<file path=ppt/media/image4.tiff>
</file>

<file path=ppt/media/image5.jpeg>
</file>

<file path=ppt/media/image5.tiff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8A633-4494-41B9-82C4-94BF0723FCE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自我介绍，我讲课的内容是什么？目的是什么？对你们有什么帮助，对于这些问题你会</a:t>
            </a:r>
            <a:r>
              <a:rPr kumimoji="1" lang="zh-CN" altLang="en-US" baseline="0" dirty="0"/>
              <a:t>在下面的讲解中得到答案。</a:t>
            </a:r>
            <a:endParaRPr kumimoji="1" lang="en-US" altLang="zh-CN" dirty="0"/>
          </a:p>
          <a:p>
            <a:r>
              <a:rPr kumimoji="1" lang="zh-CN" altLang="en-US" dirty="0"/>
              <a:t>我想先跟大家讨论一个问题？大家喜欢美女吗？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我们专注于的方向是：用户体验，交互设计，界面呈现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为什么由我们来讲这个课呢，因为我们站在的是呈现层，更直接的接触了用户、客户。更了解你们做的系统是不是用户</a:t>
            </a:r>
            <a:r>
              <a:rPr kumimoji="1" lang="en-US" altLang="zh-CN" dirty="0"/>
              <a:t>/</a:t>
            </a:r>
            <a:r>
              <a:rPr kumimoji="1" lang="zh-CN" altLang="en-US" dirty="0"/>
              <a:t>客户想要的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先问一个问题？喜欢美女吗？真诚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……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什么是体验，问一下？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体验：简单点就是，我站在这里给大家讲课，大家对我讲的内容的一个态度，一个直观感受，不同的人不同的感受这就是传达给你们的体验，再举个例子，我长的好不好，也是直接影响到你们一个谁知的体验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而长相是感观体验，我讲的内容是交互体验，有互动，有交流的体验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今天我们先来看一下表层的感观体验，如何让系统更好看，换句话说，好看就是要干净整洁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本页：行宽 结果    列表内，所有数据尽量一行显示</a:t>
            </a:r>
            <a:endParaRPr lang="en-US" altLang="zh-CN" dirty="0"/>
          </a:p>
          <a:p>
            <a:r>
              <a:rPr lang="zh-CN" altLang="en-US" dirty="0"/>
              <a:t>下页：</a:t>
            </a:r>
            <a:r>
              <a:rPr lang="en-US" altLang="zh-CN" dirty="0"/>
              <a:t>3</a:t>
            </a:r>
            <a:r>
              <a:rPr lang="zh-CN" altLang="en-US" dirty="0"/>
              <a:t>、表格内间距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本页：表格内间距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下页：</a:t>
            </a:r>
            <a:r>
              <a:rPr lang="en-US" altLang="zh-CN" dirty="0"/>
              <a:t>4</a:t>
            </a:r>
            <a:r>
              <a:rPr lang="zh-CN" altLang="en-US" dirty="0"/>
              <a:t>、对齐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数字   文字  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本页：对齐</a:t>
            </a:r>
            <a:endParaRPr lang="en-US" altLang="zh-CN" dirty="0"/>
          </a:p>
          <a:p>
            <a:r>
              <a:rPr lang="zh-CN" altLang="en-US" dirty="0"/>
              <a:t>下页：</a:t>
            </a:r>
            <a:r>
              <a:rPr lang="en-US" altLang="zh-CN" dirty="0"/>
              <a:t>5</a:t>
            </a:r>
            <a:r>
              <a:rPr lang="zh-CN" altLang="en-US" dirty="0"/>
              <a:t>、格式（数字）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本页：</a:t>
            </a:r>
            <a:r>
              <a:rPr lang="en-US" altLang="zh-CN" dirty="0"/>
              <a:t>5</a:t>
            </a:r>
            <a:r>
              <a:rPr lang="zh-CN" altLang="en-US" dirty="0"/>
              <a:t>、格式（数字）</a:t>
            </a:r>
            <a:endParaRPr lang="en-US" altLang="zh-CN" dirty="0"/>
          </a:p>
          <a:p>
            <a:r>
              <a:rPr lang="zh-CN" altLang="en-US" dirty="0"/>
              <a:t>下页：</a:t>
            </a:r>
            <a:r>
              <a:rPr lang="en-US" altLang="zh-CN" dirty="0"/>
              <a:t>3</a:t>
            </a:r>
            <a:r>
              <a:rPr lang="zh-CN" altLang="en-US" dirty="0"/>
              <a:t>、宽度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本页：</a:t>
            </a:r>
            <a:r>
              <a:rPr lang="en-US" altLang="zh-CN" dirty="0"/>
              <a:t>3</a:t>
            </a:r>
            <a:r>
              <a:rPr lang="zh-CN" altLang="en-US" dirty="0"/>
              <a:t>、宽度再次调整</a:t>
            </a:r>
            <a:endParaRPr lang="en-US" altLang="zh-CN" dirty="0"/>
          </a:p>
          <a:p>
            <a:r>
              <a:rPr lang="zh-CN" altLang="en-US" dirty="0"/>
              <a:t>下页：</a:t>
            </a:r>
            <a:r>
              <a:rPr lang="en-US" altLang="zh-CN" dirty="0"/>
              <a:t>6</a:t>
            </a:r>
            <a:r>
              <a:rPr lang="zh-CN" altLang="en-US" dirty="0"/>
              <a:t>、排序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6</a:t>
            </a:r>
            <a:r>
              <a:rPr lang="zh-CN" altLang="en-US" dirty="0"/>
              <a:t>、排序：重点信息前提     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7</a:t>
            </a:r>
            <a:r>
              <a:rPr lang="zh-CN" altLang="en-US" dirty="0"/>
              <a:t>、按钮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小点：空数据    滚动条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留白  表格内间距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交付时，尽量使用真实数据，内容不要为空，页面饱满，看到实际效果</a:t>
            </a:r>
            <a:endParaRPr lang="en-US" altLang="zh-CN" dirty="0"/>
          </a:p>
          <a:p>
            <a:r>
              <a:rPr lang="zh-CN" altLang="en-US" dirty="0"/>
              <a:t>举例，</a:t>
            </a:r>
            <a:r>
              <a:rPr lang="en-US" altLang="zh-CN" dirty="0"/>
              <a:t>UI</a:t>
            </a:r>
            <a:r>
              <a:rPr lang="zh-CN" altLang="en-US" dirty="0"/>
              <a:t>做效果图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大家的印象</a:t>
            </a:r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感受，怎么得出的结论？</a:t>
            </a: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先说一下，大家印象与感受，（鼓励大家积极发言参与）</a:t>
            </a: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高频词：</a:t>
            </a:r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通过什么得到的这个结论呢？比如说邋遢，从哪些方面感觉这个人是邋遢的？</a:t>
            </a: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换页：这样的女生，你们喜欢吗？</a:t>
            </a:r>
            <a:r>
              <a:rPr kumimoji="1" lang="en-US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同是一个人，为什么有如此大的差距？为什么喜欢？差别在哪里？</a:t>
            </a: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打扮后你想达到的目的是什么？</a:t>
            </a: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为什么打扮后的人给人干净利索，整齐，喜欢接近的感觉，如果这个时候面试者再谈吐思路清晰，理解到位，是不是更容易加分。</a:t>
            </a: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同理，如果系统呈现出邋遢、没规范，乱七八糟，也会让人无法忍受</a:t>
            </a: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体验：简单点就是，我站在这里给大家讲课，大家对我讲的内容的一个态度，一个直观感受，不同的人不同的感受这就是传达给你们的体验，再举个例子，我长的好不好，也是直接影响到你们一个谁知的体验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而长相是感观体验，我讲的内容是交互体验，有互动，有交流的体验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今天我们先来看一下表层的感观体验，如何让系统更好看，换句话说，好看就是要干净整洁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界面的布局    与    内容的排列     不仅美观    还对用户起到引导作用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对齐：左、中、右</a:t>
            </a:r>
            <a:endParaRPr lang="en-US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间距：上下左右，板块之间，板块以内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文字（标题、正文）：字体、字号、颜色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按钮：大小、位置、颜色、鼠标状态，响应方式（有点击散花的，有点击放大的</a:t>
            </a:r>
            <a:r>
              <a:rPr lang="zh-CN" altLang="en-US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>
              <a:lnSpc>
                <a:spcPct val="150000"/>
              </a:lnSpc>
              <a:spcAft>
                <a:spcPts val="0"/>
              </a:spcAft>
            </a:pPr>
            <a:endParaRPr kumimoji="1" lang="en-US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kumimoji="1" lang="zh-CN" altLang="en-US" dirty="0"/>
              <a:t>今天我们以系统中最常见，应用最广    表格为例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存在的问题有哪些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下页：一、颜色调整：交替色   弱化交替色   （表格内颜色）     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交替色的好处</a:t>
            </a:r>
            <a:endParaRPr lang="en-US" altLang="zh-CN" dirty="0"/>
          </a:p>
          <a:p>
            <a:r>
              <a:rPr lang="zh-CN" altLang="en-US" dirty="0"/>
              <a:t>突出信息，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本页：交替色  结果</a:t>
            </a:r>
            <a:endParaRPr lang="en-US" altLang="zh-CN" dirty="0"/>
          </a:p>
          <a:p>
            <a:r>
              <a:rPr lang="zh-CN" altLang="en-US" dirty="0"/>
              <a:t>下页：</a:t>
            </a:r>
            <a:r>
              <a:rPr lang="en-US" altLang="zh-CN" dirty="0"/>
              <a:t>1</a:t>
            </a:r>
            <a:r>
              <a:rPr lang="zh-CN" altLang="en-US" dirty="0"/>
              <a:t>、线框色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本页：线框色  结果</a:t>
            </a:r>
            <a:endParaRPr lang="en-US" altLang="zh-CN" dirty="0"/>
          </a:p>
          <a:p>
            <a:r>
              <a:rPr lang="zh-CN" altLang="en-US" dirty="0"/>
              <a:t>下页： </a:t>
            </a:r>
            <a:r>
              <a:rPr lang="en-US" altLang="zh-CN" dirty="0"/>
              <a:t>2</a:t>
            </a:r>
            <a:r>
              <a:rPr lang="zh-CN" altLang="en-US" dirty="0"/>
              <a:t>、行宽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等宽</a:t>
            </a:r>
            <a:r>
              <a:rPr lang="en-US" altLang="zh-CN" dirty="0"/>
              <a:t>-</a:t>
            </a:r>
            <a:r>
              <a:rPr lang="zh-CN" altLang="en-US" dirty="0"/>
              <a:t>根据不同内容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FD8163-2EB6-4B47-B3AD-E8ACBDE3B4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83890" y="251670"/>
            <a:ext cx="9060110" cy="6459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tags" Target="../tags/tag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061049"/>
            <a:ext cx="7886700" cy="629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03A2A-5A32-43C9-BECF-69A985E5CD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9CCF8-6B91-4ABE-AF39-638EBF8729EF}" type="slidenum">
              <a:rPr lang="zh-CN" altLang="en-US" smtClean="0"/>
            </a:fld>
            <a:endParaRPr lang="zh-CN" altLang="en-US"/>
          </a:p>
        </p:txBody>
      </p:sp>
      <p:sp>
        <p:nvSpPr>
          <p:cNvPr id="10" name="平行四边形 9"/>
          <p:cNvSpPr/>
          <p:nvPr userDrawn="1"/>
        </p:nvSpPr>
        <p:spPr>
          <a:xfrm>
            <a:off x="151477" y="398745"/>
            <a:ext cx="477173" cy="358777"/>
          </a:xfrm>
          <a:prstGeom prst="parallelogram">
            <a:avLst>
              <a:gd name="adj" fmla="val 48207"/>
            </a:avLst>
          </a:prstGeom>
          <a:gradFill>
            <a:gsLst>
              <a:gs pos="0">
                <a:srgbClr val="4472C4">
                  <a:lumMod val="67000"/>
                </a:srgbClr>
              </a:gs>
              <a:gs pos="48000">
                <a:srgbClr val="4472C4">
                  <a:lumMod val="97000"/>
                  <a:lumOff val="3000"/>
                </a:srgbClr>
              </a:gs>
              <a:gs pos="100000">
                <a:srgbClr val="4472C4">
                  <a:lumMod val="60000"/>
                  <a:lumOff val="40000"/>
                </a:srgbClr>
              </a:gs>
            </a:gsLst>
            <a:lin ang="192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91440" tIns="45720" rIns="91440" bIns="45720"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28650" y="371190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algn="ctr">
              <a:defRPr sz="3200">
                <a:gradFill>
                  <a:gsLst>
                    <a:gs pos="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algn="l"/>
            <a:r>
              <a:rPr lang="zh-CN" altLang="en-US" sz="2000" b="0" dirty="0">
                <a:solidFill>
                  <a:prstClr val="black">
                    <a:lumMod val="50000"/>
                    <a:lumOff val="50000"/>
                  </a:prst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rPr>
              <a:t>用户体验公开课</a:t>
            </a:r>
            <a:endParaRPr lang="zh-CN" altLang="en-US" sz="2000" b="0" dirty="0">
              <a:solidFill>
                <a:prstClr val="black">
                  <a:lumMod val="50000"/>
                  <a:lumOff val="50000"/>
                </a:prstClr>
              </a:solidFill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12" name="PA-矩形 1"/>
          <p:cNvSpPr/>
          <p:nvPr userDrawn="1">
            <p:custDataLst>
              <p:tags r:id="rId12"/>
            </p:custDataLst>
          </p:nvPr>
        </p:nvSpPr>
        <p:spPr>
          <a:xfrm>
            <a:off x="2686050" y="548884"/>
            <a:ext cx="6456790" cy="21600"/>
          </a:xfrm>
          <a:prstGeom prst="rect">
            <a:avLst/>
          </a:prstGeom>
          <a:gradFill>
            <a:gsLst>
              <a:gs pos="0">
                <a:srgbClr val="4472C4">
                  <a:lumMod val="67000"/>
                </a:srgbClr>
              </a:gs>
              <a:gs pos="48000">
                <a:srgbClr val="4472C4">
                  <a:lumMod val="97000"/>
                  <a:lumOff val="3000"/>
                </a:srgbClr>
              </a:gs>
              <a:gs pos="100000">
                <a:srgbClr val="4472C4">
                  <a:lumMod val="60000"/>
                  <a:lumOff val="40000"/>
                </a:srgbClr>
              </a:gs>
            </a:gsLst>
            <a:lin ang="192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lIns="91440" tIns="45720" rIns="91440" bIns="45720"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FZHei-B01S" panose="02010601030101010101" pitchFamily="2" charset="-122"/>
              <a:cs typeface="+mn-cs"/>
              <a:sym typeface="FZHei-B01S" panose="02010601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accent5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7.jpeg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tiff"/><Relationship Id="rId2" Type="http://schemas.openxmlformats.org/officeDocument/2006/relationships/image" Target="../media/image1.tiff"/><Relationship Id="rId1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12" name="矩形 11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62766"/>
              <a:ext cx="9144000" cy="5822156"/>
            </a:xfrm>
            <a:prstGeom prst="rect">
              <a:avLst/>
            </a:prstGeom>
          </p:spPr>
        </p:pic>
      </p:grpSp>
      <p:grpSp>
        <p:nvGrpSpPr>
          <p:cNvPr id="16" name="组合 15"/>
          <p:cNvGrpSpPr/>
          <p:nvPr/>
        </p:nvGrpSpPr>
        <p:grpSpPr>
          <a:xfrm>
            <a:off x="0" y="56829"/>
            <a:ext cx="9144000" cy="6858000"/>
            <a:chOff x="0" y="56829"/>
            <a:chExt cx="9144000" cy="6858000"/>
          </a:xfrm>
        </p:grpSpPr>
        <p:sp>
          <p:nvSpPr>
            <p:cNvPr id="15" name="矩形 14"/>
            <p:cNvSpPr/>
            <p:nvPr/>
          </p:nvSpPr>
          <p:spPr>
            <a:xfrm>
              <a:off x="0" y="56829"/>
              <a:ext cx="9144000" cy="6858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03349"/>
              <a:ext cx="9144000" cy="5140990"/>
            </a:xfrm>
            <a:prstGeom prst="rect">
              <a:avLst/>
            </a:prstGeom>
          </p:spPr>
        </p:pic>
      </p:grpSp>
      <p:grpSp>
        <p:nvGrpSpPr>
          <p:cNvPr id="18" name="组合 17"/>
          <p:cNvGrpSpPr/>
          <p:nvPr/>
        </p:nvGrpSpPr>
        <p:grpSpPr>
          <a:xfrm>
            <a:off x="0" y="-44784"/>
            <a:ext cx="9144000" cy="6858000"/>
            <a:chOff x="0" y="-44784"/>
            <a:chExt cx="9144000" cy="6858000"/>
          </a:xfrm>
        </p:grpSpPr>
        <p:sp>
          <p:nvSpPr>
            <p:cNvPr id="17" name="矩形 16"/>
            <p:cNvSpPr/>
            <p:nvPr/>
          </p:nvSpPr>
          <p:spPr>
            <a:xfrm>
              <a:off x="0" y="-44784"/>
              <a:ext cx="9144000" cy="6858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803349"/>
              <a:ext cx="9144000" cy="5134570"/>
            </a:xfrm>
            <a:prstGeom prst="rect">
              <a:avLst/>
            </a:prstGeom>
          </p:spPr>
        </p:pic>
      </p:grpSp>
      <p:grpSp>
        <p:nvGrpSpPr>
          <p:cNvPr id="20" name="组合 19"/>
          <p:cNvGrpSpPr/>
          <p:nvPr/>
        </p:nvGrpSpPr>
        <p:grpSpPr>
          <a:xfrm>
            <a:off x="0" y="18279"/>
            <a:ext cx="9144000" cy="6858000"/>
            <a:chOff x="0" y="18279"/>
            <a:chExt cx="9144000" cy="6858000"/>
          </a:xfrm>
        </p:grpSpPr>
        <p:sp>
          <p:nvSpPr>
            <p:cNvPr id="19" name="矩形 18"/>
            <p:cNvSpPr/>
            <p:nvPr/>
          </p:nvSpPr>
          <p:spPr>
            <a:xfrm>
              <a:off x="0" y="18279"/>
              <a:ext cx="9144000" cy="6858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01414"/>
              <a:ext cx="9144000" cy="5140990"/>
            </a:xfrm>
            <a:prstGeom prst="rect">
              <a:avLst/>
            </a:prstGeom>
          </p:spPr>
        </p:pic>
      </p:grpSp>
      <p:grpSp>
        <p:nvGrpSpPr>
          <p:cNvPr id="22" name="组合 21"/>
          <p:cNvGrpSpPr/>
          <p:nvPr/>
        </p:nvGrpSpPr>
        <p:grpSpPr>
          <a:xfrm>
            <a:off x="0" y="37554"/>
            <a:ext cx="9144000" cy="6858000"/>
            <a:chOff x="0" y="37554"/>
            <a:chExt cx="9144000" cy="6858000"/>
          </a:xfrm>
        </p:grpSpPr>
        <p:sp>
          <p:nvSpPr>
            <p:cNvPr id="21" name="矩形 20"/>
            <p:cNvSpPr/>
            <p:nvPr/>
          </p:nvSpPr>
          <p:spPr>
            <a:xfrm>
              <a:off x="0" y="37554"/>
              <a:ext cx="9144000" cy="6858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771706"/>
              <a:ext cx="9144000" cy="5140990"/>
            </a:xfrm>
            <a:prstGeom prst="rect">
              <a:avLst/>
            </a:prstGeom>
          </p:spPr>
        </p:pic>
      </p:grpSp>
      <p:grpSp>
        <p:nvGrpSpPr>
          <p:cNvPr id="24" name="组合 23"/>
          <p:cNvGrpSpPr/>
          <p:nvPr/>
        </p:nvGrpSpPr>
        <p:grpSpPr>
          <a:xfrm>
            <a:off x="0" y="-89568"/>
            <a:ext cx="9144000" cy="6858000"/>
            <a:chOff x="0" y="-89568"/>
            <a:chExt cx="9144000" cy="6858000"/>
          </a:xfrm>
        </p:grpSpPr>
        <p:sp>
          <p:nvSpPr>
            <p:cNvPr id="23" name="矩形 22"/>
            <p:cNvSpPr/>
            <p:nvPr/>
          </p:nvSpPr>
          <p:spPr>
            <a:xfrm>
              <a:off x="0" y="-89568"/>
              <a:ext cx="9144000" cy="6858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71131"/>
              <a:ext cx="9144000" cy="5143500"/>
            </a:xfrm>
            <a:prstGeom prst="rect">
              <a:avLst/>
            </a:prstGeom>
          </p:spPr>
        </p:pic>
      </p:grpSp>
      <p:grpSp>
        <p:nvGrpSpPr>
          <p:cNvPr id="26" name="组合 25"/>
          <p:cNvGrpSpPr/>
          <p:nvPr/>
        </p:nvGrpSpPr>
        <p:grpSpPr>
          <a:xfrm>
            <a:off x="0" y="5682"/>
            <a:ext cx="9144000" cy="6858000"/>
            <a:chOff x="0" y="5682"/>
            <a:chExt cx="9144000" cy="6858000"/>
          </a:xfrm>
        </p:grpSpPr>
        <p:sp>
          <p:nvSpPr>
            <p:cNvPr id="25" name="矩形 24"/>
            <p:cNvSpPr/>
            <p:nvPr/>
          </p:nvSpPr>
          <p:spPr>
            <a:xfrm>
              <a:off x="0" y="5682"/>
              <a:ext cx="9144000" cy="6858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298156"/>
              <a:ext cx="9144000" cy="4489450"/>
            </a:xfrm>
            <a:prstGeom prst="rect">
              <a:avLst/>
            </a:prstGeom>
          </p:spPr>
        </p:pic>
      </p:grpSp>
      <p:grpSp>
        <p:nvGrpSpPr>
          <p:cNvPr id="30" name="组合 29"/>
          <p:cNvGrpSpPr/>
          <p:nvPr/>
        </p:nvGrpSpPr>
        <p:grpSpPr>
          <a:xfrm>
            <a:off x="3600450" y="2466056"/>
            <a:ext cx="2087811" cy="98015"/>
            <a:chOff x="3600450" y="2466056"/>
            <a:chExt cx="2087811" cy="98015"/>
          </a:xfrm>
        </p:grpSpPr>
        <p:sp>
          <p:nvSpPr>
            <p:cNvPr id="27" name="文本框 26"/>
            <p:cNvSpPr txBox="1"/>
            <p:nvPr/>
          </p:nvSpPr>
          <p:spPr>
            <a:xfrm>
              <a:off x="3600450" y="2471738"/>
              <a:ext cx="504000" cy="92333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zh-CN" altLang="en-US" sz="600" dirty="0">
                  <a:solidFill>
                    <a:schemeClr val="tx2">
                      <a:lumMod val="40000"/>
                      <a:lumOff val="60000"/>
                    </a:schemeClr>
                  </a:solidFill>
                </a:rPr>
                <a:t>性质名称</a:t>
              </a:r>
              <a:endParaRPr lang="zh-CN" altLang="en-US" sz="600" dirty="0">
                <a:solidFill>
                  <a:schemeClr val="tx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148261" y="2466056"/>
              <a:ext cx="540000" cy="92333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</a:bodyPr>
            <a:lstStyle/>
            <a:p>
              <a:r>
                <a:rPr lang="zh-CN" altLang="en-US" sz="600" dirty="0">
                  <a:solidFill>
                    <a:schemeClr val="tx2">
                      <a:lumMod val="40000"/>
                      <a:lumOff val="60000"/>
                    </a:schemeClr>
                  </a:solidFill>
                </a:rPr>
                <a:t>类型名称</a:t>
              </a:r>
              <a:endParaRPr lang="zh-CN" altLang="en-US" sz="600" dirty="0">
                <a:solidFill>
                  <a:schemeClr val="tx2">
                    <a:lumMod val="40000"/>
                    <a:lumOff val="60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5"/>
    </mc:Choice>
    <mc:Fallback>
      <p:transition spd="slow" advTm="1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4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22663" y="842682"/>
            <a:ext cx="9433931" cy="601531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114983"/>
            <a:ext cx="9143998" cy="514098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03648" y="1676791"/>
            <a:ext cx="1136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accent5"/>
                </a:solidFill>
              </a:rPr>
              <a:t>2</a:t>
            </a:r>
            <a:r>
              <a:rPr lang="zh-CN" altLang="en-US" sz="2000" b="1" dirty="0">
                <a:solidFill>
                  <a:schemeClr val="accent5"/>
                </a:solidFill>
              </a:rPr>
              <a:t>、行宽</a:t>
            </a:r>
            <a:endParaRPr lang="zh-CN" altLang="en-US" sz="2000" b="1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22663" y="842682"/>
            <a:ext cx="9433931" cy="601531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114983"/>
            <a:ext cx="9143996" cy="514098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03648" y="1676791"/>
            <a:ext cx="293221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accent5"/>
                </a:solidFill>
              </a:rPr>
              <a:t>3</a:t>
            </a:r>
            <a:r>
              <a:rPr lang="zh-CN" altLang="en-US" sz="2000" b="1" dirty="0">
                <a:solidFill>
                  <a:schemeClr val="accent5"/>
                </a:solidFill>
              </a:rPr>
              <a:t>、间距（表格内间距）</a:t>
            </a:r>
            <a:endParaRPr lang="zh-CN" altLang="en-US" sz="2000" b="1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22663" y="842682"/>
            <a:ext cx="9433931" cy="601531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114983"/>
            <a:ext cx="9143996" cy="514098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03648" y="1676791"/>
            <a:ext cx="1136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accent5"/>
                </a:solidFill>
              </a:rPr>
              <a:t>4</a:t>
            </a:r>
            <a:r>
              <a:rPr lang="zh-CN" altLang="en-US" sz="2000" b="1" dirty="0">
                <a:solidFill>
                  <a:schemeClr val="accent5"/>
                </a:solidFill>
              </a:rPr>
              <a:t>、对齐</a:t>
            </a:r>
            <a:endParaRPr lang="zh-CN" altLang="en-US" sz="2000" b="1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22663" y="842682"/>
            <a:ext cx="9433931" cy="601531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114983"/>
            <a:ext cx="9143995" cy="514098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03648" y="1676791"/>
            <a:ext cx="1136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accent5"/>
                </a:solidFill>
              </a:rPr>
              <a:t>3</a:t>
            </a:r>
            <a:r>
              <a:rPr lang="zh-CN" altLang="en-US" sz="2000" b="1" dirty="0">
                <a:solidFill>
                  <a:schemeClr val="accent5"/>
                </a:solidFill>
              </a:rPr>
              <a:t>、格式</a:t>
            </a:r>
            <a:endParaRPr lang="zh-CN" altLang="en-US" sz="2000" b="1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22663" y="842682"/>
            <a:ext cx="9433931" cy="601531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114983"/>
            <a:ext cx="9143995" cy="514098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03648" y="1676791"/>
            <a:ext cx="1136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accent5"/>
                </a:solidFill>
              </a:rPr>
              <a:t>3</a:t>
            </a:r>
            <a:r>
              <a:rPr lang="zh-CN" altLang="en-US" sz="2000" b="1" dirty="0">
                <a:solidFill>
                  <a:schemeClr val="accent5"/>
                </a:solidFill>
              </a:rPr>
              <a:t>、间距</a:t>
            </a:r>
            <a:endParaRPr lang="zh-CN" altLang="en-US" sz="2000" b="1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22663" y="842682"/>
            <a:ext cx="9433931" cy="601531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114983"/>
            <a:ext cx="9143993" cy="514098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122663" y="842682"/>
            <a:ext cx="9433931" cy="601531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983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表格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 b="1" dirty="0">
                <a:latin typeface="+mn-ea"/>
              </a:rPr>
              <a:t>颜色调整</a:t>
            </a:r>
            <a:r>
              <a:rPr kumimoji="1" lang="zh-CN" altLang="en-US" sz="2000" dirty="0">
                <a:latin typeface="+mn-ea"/>
              </a:rPr>
              <a:t>：表格中交替色、边框色，不能喧宾夺主     </a:t>
            </a:r>
            <a:endParaRPr kumimoji="1" lang="zh-CN" altLang="en-US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 b="1" dirty="0">
                <a:latin typeface="+mn-ea"/>
              </a:rPr>
              <a:t>行宽：</a:t>
            </a:r>
            <a:r>
              <a:rPr kumimoji="1" lang="zh-CN" altLang="en-US" sz="2000" dirty="0">
                <a:latin typeface="+mn-ea"/>
              </a:rPr>
              <a:t>根据内容定宽度，宽度适当不夸张</a:t>
            </a:r>
            <a:endParaRPr kumimoji="1" lang="en-US" altLang="zh-CN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 b="1" dirty="0">
                <a:latin typeface="+mn-ea"/>
              </a:rPr>
              <a:t>表内间距</a:t>
            </a:r>
            <a:r>
              <a:rPr kumimoji="1" lang="zh-CN" altLang="en-US" sz="2000" dirty="0">
                <a:latin typeface="+mn-ea"/>
              </a:rPr>
              <a:t>：上下左右要留空，文字不能太贴线</a:t>
            </a:r>
            <a:endParaRPr kumimoji="1" lang="zh-CN" altLang="en-US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 b="1" dirty="0">
                <a:latin typeface="+mn-ea"/>
              </a:rPr>
              <a:t>对齐</a:t>
            </a:r>
            <a:r>
              <a:rPr kumimoji="1" lang="zh-CN" altLang="en-US" sz="2000" dirty="0">
                <a:latin typeface="+mn-ea"/>
              </a:rPr>
              <a:t>：长短不一左对齐，数字字符右对齐，状态</a:t>
            </a:r>
            <a:r>
              <a:rPr kumimoji="1" lang="en-US" altLang="zh-CN" sz="2000" dirty="0">
                <a:latin typeface="+mn-ea"/>
              </a:rPr>
              <a:t>/</a:t>
            </a:r>
            <a:r>
              <a:rPr kumimoji="1" lang="zh-CN" altLang="en-US" sz="2000" dirty="0">
                <a:latin typeface="+mn-ea"/>
              </a:rPr>
              <a:t>人名要居中</a:t>
            </a:r>
            <a:endParaRPr kumimoji="1" lang="zh-CN" altLang="en-US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 b="1" dirty="0">
                <a:latin typeface="+mn-ea"/>
              </a:rPr>
              <a:t>格式</a:t>
            </a:r>
            <a:r>
              <a:rPr kumimoji="1" lang="zh-CN" altLang="en-US" sz="2000" dirty="0">
                <a:latin typeface="+mn-ea"/>
              </a:rPr>
              <a:t>：金额、手机号、银行账号、身份证、数字显示要分组</a:t>
            </a:r>
            <a:endParaRPr kumimoji="1" lang="zh-CN" altLang="en-US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 b="1" dirty="0">
                <a:latin typeface="+mn-ea"/>
              </a:rPr>
              <a:t>排序</a:t>
            </a:r>
            <a:r>
              <a:rPr kumimoji="1" lang="zh-CN" altLang="en-US" sz="2000" dirty="0">
                <a:latin typeface="+mn-ea"/>
              </a:rPr>
              <a:t>：重要信息往前提</a:t>
            </a:r>
            <a:endParaRPr kumimoji="1" lang="zh-CN" altLang="en-US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2000" b="1" dirty="0">
                <a:latin typeface="+mn-ea"/>
              </a:rPr>
              <a:t>按钮：</a:t>
            </a:r>
            <a:r>
              <a:rPr kumimoji="1" lang="zh-CN" altLang="en-US" sz="2000" dirty="0">
                <a:latin typeface="+mn-ea"/>
              </a:rPr>
              <a:t>样式统一、大小一致、功能分组、名称简单明了</a:t>
            </a:r>
            <a:endParaRPr kumimoji="1" lang="en-US" altLang="zh-CN" sz="2000" dirty="0">
              <a:latin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9606" y="3302867"/>
            <a:ext cx="7886700" cy="629640"/>
          </a:xfrm>
        </p:spPr>
        <p:txBody>
          <a:bodyPr/>
          <a:lstStyle/>
          <a:p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6" y="1418904"/>
            <a:ext cx="9144000" cy="439756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44" y="1760312"/>
            <a:ext cx="7591425" cy="37147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9876" y="1338469"/>
            <a:ext cx="7791389" cy="432178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159" y="937696"/>
            <a:ext cx="3651250" cy="486833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3094"/>
            <a:ext cx="3391300" cy="60266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6" y="2364433"/>
            <a:ext cx="9144000" cy="2506509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9" y="2027012"/>
            <a:ext cx="9020175" cy="318135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6" y="1620012"/>
            <a:ext cx="9144000" cy="399535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6" y="2618101"/>
            <a:ext cx="9144000" cy="199917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6" y="1465899"/>
            <a:ext cx="9144000" cy="4303577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81" y="1879375"/>
            <a:ext cx="7143750" cy="347662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6" y="1199439"/>
            <a:ext cx="9144000" cy="4836496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41779"/>
            <a:ext cx="9145617" cy="511591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14400"/>
            <a:ext cx="9210413" cy="5237922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r="29216" b="12148"/>
          <a:stretch>
            <a:fillRect/>
          </a:stretch>
        </p:blipFill>
        <p:spPr>
          <a:xfrm>
            <a:off x="-1284037" y="665091"/>
            <a:ext cx="4279029" cy="531080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r="49990"/>
          <a:stretch>
            <a:fillRect/>
          </a:stretch>
        </p:blipFill>
        <p:spPr>
          <a:xfrm>
            <a:off x="5323087" y="1097168"/>
            <a:ext cx="4064753" cy="4508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l="26531" t="23462" b="1"/>
          <a:stretch>
            <a:fillRect/>
          </a:stretch>
        </p:blipFill>
        <p:spPr>
          <a:xfrm>
            <a:off x="2372139" y="726937"/>
            <a:ext cx="3785311" cy="524896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3186" y="1640100"/>
            <a:ext cx="157822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5"/>
                </a:solidFill>
              </a:rPr>
              <a:t>沟通交流</a:t>
            </a:r>
            <a:endParaRPr lang="zh-CN" altLang="en-US" sz="4400" b="1" dirty="0">
              <a:solidFill>
                <a:schemeClr val="accent5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24001" y="1640100"/>
            <a:ext cx="157822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5"/>
                </a:solidFill>
              </a:rPr>
              <a:t>视觉印象</a:t>
            </a:r>
            <a:endParaRPr lang="zh-CN" altLang="en-US" sz="4400" b="1" dirty="0">
              <a:solidFill>
                <a:schemeClr val="accent5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505310" y="3208723"/>
            <a:ext cx="1578225" cy="2050241"/>
            <a:chOff x="1613213" y="3208723"/>
            <a:chExt cx="1578225" cy="2050241"/>
          </a:xfrm>
        </p:grpSpPr>
        <p:sp>
          <p:nvSpPr>
            <p:cNvPr id="5" name="矩形 4"/>
            <p:cNvSpPr/>
            <p:nvPr/>
          </p:nvSpPr>
          <p:spPr>
            <a:xfrm>
              <a:off x="1613213" y="3812414"/>
              <a:ext cx="1578225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4400" b="1" dirty="0">
                  <a:solidFill>
                    <a:schemeClr val="accent5"/>
                  </a:solidFill>
                </a:rPr>
                <a:t>感观体验</a:t>
              </a:r>
              <a:endParaRPr lang="zh-CN" altLang="en-US" sz="4400" b="1" dirty="0">
                <a:solidFill>
                  <a:schemeClr val="accent5"/>
                </a:solidFill>
              </a:endParaRPr>
            </a:p>
          </p:txBody>
        </p:sp>
        <p:cxnSp>
          <p:nvCxnSpPr>
            <p:cNvPr id="10" name="直接箭头连接符 9"/>
            <p:cNvCxnSpPr/>
            <p:nvPr/>
          </p:nvCxnSpPr>
          <p:spPr>
            <a:xfrm>
              <a:off x="2384395" y="3208723"/>
              <a:ext cx="0" cy="5020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/>
        </p:nvGrpSpPr>
        <p:grpSpPr>
          <a:xfrm>
            <a:off x="5719050" y="3086650"/>
            <a:ext cx="1578225" cy="2172314"/>
            <a:chOff x="5701120" y="3425204"/>
            <a:chExt cx="1578225" cy="2172314"/>
          </a:xfrm>
        </p:grpSpPr>
        <p:sp>
          <p:nvSpPr>
            <p:cNvPr id="4" name="矩形 3"/>
            <p:cNvSpPr/>
            <p:nvPr/>
          </p:nvSpPr>
          <p:spPr>
            <a:xfrm>
              <a:off x="5701120" y="4150968"/>
              <a:ext cx="1578225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4400" b="1" dirty="0">
                  <a:solidFill>
                    <a:schemeClr val="accent5"/>
                  </a:solidFill>
                </a:rPr>
                <a:t>交互体验</a:t>
              </a:r>
              <a:endParaRPr lang="zh-CN" altLang="en-US" sz="4400" b="1" dirty="0">
                <a:solidFill>
                  <a:schemeClr val="accent5"/>
                </a:solidFill>
              </a:endParaRPr>
            </a:p>
          </p:txBody>
        </p:sp>
        <p:cxnSp>
          <p:nvCxnSpPr>
            <p:cNvPr id="11" name="直接箭头连接符 10"/>
            <p:cNvCxnSpPr>
              <a:stCxn id="2" idx="2"/>
            </p:cNvCxnSpPr>
            <p:nvPr/>
          </p:nvCxnSpPr>
          <p:spPr>
            <a:xfrm>
              <a:off x="6454369" y="3425204"/>
              <a:ext cx="0" cy="5823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矩形 13"/>
          <p:cNvSpPr/>
          <p:nvPr/>
        </p:nvSpPr>
        <p:spPr>
          <a:xfrm>
            <a:off x="1183341" y="1416427"/>
            <a:ext cx="2366683" cy="4213412"/>
          </a:xfrm>
          <a:prstGeom prst="rect">
            <a:avLst/>
          </a:prstGeom>
          <a:noFill/>
          <a:ln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3962619" y="1416427"/>
            <a:ext cx="3693022" cy="4213412"/>
            <a:chOff x="3962619" y="1416427"/>
            <a:chExt cx="3693022" cy="4213412"/>
          </a:xfrm>
        </p:grpSpPr>
        <p:sp>
          <p:nvSpPr>
            <p:cNvPr id="15" name="箭头: 右 14"/>
            <p:cNvSpPr/>
            <p:nvPr/>
          </p:nvSpPr>
          <p:spPr>
            <a:xfrm>
              <a:off x="3962619" y="3012144"/>
              <a:ext cx="950042" cy="656838"/>
            </a:xfrm>
            <a:prstGeom prst="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5288958" y="1416427"/>
              <a:ext cx="2366683" cy="4213412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5422" y="800285"/>
            <a:ext cx="5972175" cy="5924550"/>
          </a:xfrm>
          <a:prstGeom prst="rect">
            <a:avLst/>
          </a:prstGeom>
        </p:spPr>
      </p:pic>
      <p:grpSp>
        <p:nvGrpSpPr>
          <p:cNvPr id="23" name="组合 22"/>
          <p:cNvGrpSpPr/>
          <p:nvPr/>
        </p:nvGrpSpPr>
        <p:grpSpPr>
          <a:xfrm>
            <a:off x="-154204" y="112538"/>
            <a:ext cx="9298204" cy="6432730"/>
            <a:chOff x="1525653" y="-492530"/>
            <a:chExt cx="10666346" cy="7379244"/>
          </a:xfrm>
        </p:grpSpPr>
        <p:sp>
          <p:nvSpPr>
            <p:cNvPr id="17" name="椭圆 16"/>
            <p:cNvSpPr/>
            <p:nvPr/>
          </p:nvSpPr>
          <p:spPr>
            <a:xfrm rot="19374722">
              <a:off x="1525653" y="-492530"/>
              <a:ext cx="2069925" cy="2038938"/>
            </a:xfrm>
            <a:prstGeom prst="ellipse">
              <a:avLst/>
            </a:prstGeom>
            <a:gradFill flip="none" rotWithShape="1">
              <a:gsLst>
                <a:gs pos="0">
                  <a:srgbClr val="4472C4">
                    <a:lumMod val="67000"/>
                  </a:srgbClr>
                </a:gs>
                <a:gs pos="48000">
                  <a:srgbClr val="4472C4">
                    <a:lumMod val="97000"/>
                    <a:lumOff val="3000"/>
                  </a:srgbClr>
                </a:gs>
                <a:gs pos="100000">
                  <a:srgbClr val="4472C4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FZHei-B01S" panose="02010601030101010101" pitchFamily="2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19374722">
              <a:off x="5453404" y="5881685"/>
              <a:ext cx="1020303" cy="1005029"/>
            </a:xfrm>
            <a:prstGeom prst="ellipse">
              <a:avLst/>
            </a:prstGeom>
            <a:gradFill flip="none" rotWithShape="1">
              <a:gsLst>
                <a:gs pos="0">
                  <a:srgbClr val="4472C4">
                    <a:lumMod val="67000"/>
                  </a:srgbClr>
                </a:gs>
                <a:gs pos="48000">
                  <a:srgbClr val="4472C4">
                    <a:lumMod val="97000"/>
                    <a:lumOff val="3000"/>
                  </a:srgbClr>
                </a:gs>
                <a:gs pos="100000">
                  <a:srgbClr val="4472C4">
                    <a:lumMod val="60000"/>
                    <a:lumOff val="40000"/>
                  </a:srgbClr>
                </a:gs>
              </a:gsLst>
              <a:lin ang="16200000" scaled="1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FZHei-B01S" panose="02010601030101010101" pitchFamily="2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4572000" y="2535921"/>
              <a:ext cx="7619999" cy="2141786"/>
            </a:xfrm>
            <a:prstGeom prst="rect">
              <a:avLst/>
            </a:prstGeom>
            <a:gradFill flip="none" rotWithShape="1">
              <a:gsLst>
                <a:gs pos="0">
                  <a:srgbClr val="4472C4">
                    <a:lumMod val="67000"/>
                  </a:srgbClr>
                </a:gs>
                <a:gs pos="48000">
                  <a:srgbClr val="4472C4">
                    <a:lumMod val="97000"/>
                    <a:lumOff val="3000"/>
                  </a:srgbClr>
                </a:gs>
                <a:gs pos="100000">
                  <a:srgbClr val="4472C4">
                    <a:lumMod val="60000"/>
                    <a:lumOff val="40000"/>
                  </a:srgbClr>
                </a:gs>
              </a:gsLst>
              <a:lin ang="18000000" scaled="0"/>
              <a:tileRect/>
            </a:gradFill>
            <a:ln>
              <a:noFill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FZHei-B01S" panose="02010601030101010101" pitchFamily="2" charset="-122"/>
                <a:cs typeface="+mn-cs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130675" y="2988086"/>
              <a:ext cx="6538820" cy="116510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>
                  <a:rot lat="0" lon="0" rev="0"/>
                </a:lightRig>
              </a:scene3d>
              <a:sp3d contourW="12700"/>
            </a:bodyPr>
            <a:lstStyle>
              <a:defPPr>
                <a:defRPr lang="zh-CN"/>
              </a:defPPr>
              <a:lvl1pPr algn="dist">
                <a:defRPr sz="9600"/>
              </a:lvl1pPr>
            </a:lstStyle>
            <a:p>
              <a:pPr>
                <a:defRPr/>
              </a:pPr>
              <a:r>
                <a:rPr lang="zh-CN" altLang="en-US" sz="6000" b="1" dirty="0">
                  <a:solidFill>
                    <a:prstClr val="white"/>
                  </a:solidFill>
                  <a:effectLst>
                    <a:outerShdw blurRad="63500" sx="102000" sy="102000" algn="ctr" rotWithShape="0">
                      <a:prstClr val="white">
                        <a:alpha val="20000"/>
                      </a:prstClr>
                    </a:outerShdw>
                  </a:effectLst>
                  <a:latin typeface="Source Han Sans CN" panose="020B0500000000000000" pitchFamily="34" charset="-128"/>
                  <a:ea typeface="Source Han Sans CN" panose="020B0500000000000000" pitchFamily="34" charset="-128"/>
                  <a:sym typeface="Arial" panose="020B0604020202020204" pitchFamily="34" charset="0"/>
                </a:rPr>
                <a:t>让系统干净整洁</a:t>
              </a:r>
              <a:endParaRPr lang="zh-CN" altLang="en-US" sz="6000" b="1" dirty="0">
                <a:solidFill>
                  <a:prstClr val="white"/>
                </a:solidFill>
                <a:effectLst>
                  <a:outerShdw blurRad="63500" sx="102000" sy="102000" algn="ctr" rotWithShape="0">
                    <a:prstClr val="white">
                      <a:alpha val="20000"/>
                    </a:prstClr>
                  </a:outerShdw>
                </a:effectLst>
                <a:latin typeface="Source Han Sans CN" panose="020B0500000000000000" pitchFamily="34" charset="-128"/>
                <a:ea typeface="Source Han Sans CN" panose="020B0500000000000000" pitchFamily="34" charset="-128"/>
                <a:sym typeface="Arial" panose="020B0604020202020204" pitchFamily="34" charset="0"/>
              </a:endParaRPr>
            </a:p>
          </p:txBody>
        </p:sp>
        <p:sp>
          <p:nvSpPr>
            <p:cNvPr id="21" name="PA-矩形 3"/>
            <p:cNvSpPr/>
            <p:nvPr>
              <p:custDataLst>
                <p:tags r:id="rId2"/>
              </p:custDataLst>
            </p:nvPr>
          </p:nvSpPr>
          <p:spPr>
            <a:xfrm>
              <a:off x="7773644" y="931026"/>
              <a:ext cx="3877765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8000" b="1" dirty="0">
                  <a:solidFill>
                    <a:srgbClr val="4472C4">
                      <a:alpha val="20000"/>
                    </a:srgbClr>
                  </a:solidFill>
                  <a:latin typeface="Source Han Sans CN Heavy" panose="020B0500000000000000" pitchFamily="34" charset="-128"/>
                  <a:ea typeface="Source Han Sans CN Heavy" panose="020B0500000000000000" pitchFamily="34" charset="-128"/>
                </a:rPr>
                <a:t>2019</a:t>
              </a:r>
              <a:endParaRPr lang="zh-CN" altLang="en-US" sz="8000" b="1" dirty="0">
                <a:solidFill>
                  <a:srgbClr val="4472C4">
                    <a:alpha val="20000"/>
                  </a:srgbClr>
                </a:solidFill>
                <a:latin typeface="Source Han Sans CN Heavy" panose="020B0500000000000000" pitchFamily="34" charset="-128"/>
                <a:ea typeface="Source Han Sans CN Heavy" panose="020B0500000000000000" pitchFamily="34" charset="-128"/>
              </a:endParaRPr>
            </a:p>
          </p:txBody>
        </p:sp>
        <p:sp>
          <p:nvSpPr>
            <p:cNvPr id="22" name="PA-矩形 4"/>
            <p:cNvSpPr/>
            <p:nvPr>
              <p:custDataLst>
                <p:tags r:id="rId3"/>
              </p:custDataLst>
            </p:nvPr>
          </p:nvSpPr>
          <p:spPr>
            <a:xfrm>
              <a:off x="7884255" y="5080589"/>
              <a:ext cx="3656542" cy="1256168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>
                <a:lnSpc>
                  <a:spcPct val="200000"/>
                </a:lnSpc>
              </a:pPr>
              <a:r>
                <a:rPr lang="en-US" altLang="en-US" dirty="0">
                  <a:solidFill>
                    <a:prstClr val="white">
                      <a:lumMod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——</a:t>
              </a:r>
              <a:r>
                <a:rPr lang="zh-CN" altLang="en-US" dirty="0">
                  <a:solidFill>
                    <a:prstClr val="white">
                      <a:lumMod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用户体验公开课</a:t>
              </a:r>
              <a:endParaRPr lang="zh-CN" altLang="en-US" dirty="0">
                <a:solidFill>
                  <a:prstClr val="white">
                    <a:lumMod val="50000"/>
                  </a:prst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pPr algn="r">
                <a:lnSpc>
                  <a:spcPct val="200000"/>
                </a:lnSpc>
              </a:pPr>
              <a:r>
                <a:rPr lang="zh-CN" altLang="en-US" dirty="0">
                  <a:solidFill>
                    <a:prstClr val="white">
                      <a:lumMod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演讲人：</a:t>
              </a:r>
              <a:r>
                <a:rPr lang="en-US" altLang="zh-CN" dirty="0">
                  <a:solidFill>
                    <a:prstClr val="white">
                      <a:lumMod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UI</a:t>
              </a:r>
              <a:r>
                <a:rPr lang="zh-CN" altLang="en-US" dirty="0">
                  <a:solidFill>
                    <a:prstClr val="white">
                      <a:lumMod val="50000"/>
                    </a:prst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团队</a:t>
              </a:r>
              <a:endParaRPr lang="zh-CN" altLang="en-US" dirty="0">
                <a:solidFill>
                  <a:prstClr val="white">
                    <a:lumMod val="50000"/>
                  </a:prst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122663" y="842682"/>
            <a:ext cx="9433931" cy="601531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443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1779" y="1948767"/>
            <a:ext cx="7886700" cy="2515655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5400" b="1" dirty="0"/>
              <a:t>简单七步</a:t>
            </a:r>
            <a:br>
              <a:rPr lang="en-US" altLang="zh-CN" sz="5400" b="1" dirty="0"/>
            </a:br>
            <a:r>
              <a:rPr lang="zh-CN" altLang="en-US" sz="5400" b="1" dirty="0"/>
              <a:t>让你的表格干净整洁</a:t>
            </a:r>
            <a:endParaRPr lang="zh-CN" altLang="en-US" sz="54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22663" y="842682"/>
            <a:ext cx="9433931" cy="601531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4983"/>
            <a:ext cx="9144000" cy="5140989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03648" y="1676791"/>
            <a:ext cx="20297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accent5"/>
                </a:solidFill>
              </a:rPr>
              <a:t>1</a:t>
            </a:r>
            <a:r>
              <a:rPr lang="zh-CN" altLang="en-US" sz="2000" b="1" dirty="0">
                <a:solidFill>
                  <a:schemeClr val="accent5"/>
                </a:solidFill>
              </a:rPr>
              <a:t>、颜色</a:t>
            </a:r>
            <a:r>
              <a:rPr lang="en-US" altLang="zh-CN" sz="2000" b="1" dirty="0">
                <a:solidFill>
                  <a:schemeClr val="accent5"/>
                </a:solidFill>
              </a:rPr>
              <a:t>-</a:t>
            </a:r>
            <a:r>
              <a:rPr lang="zh-CN" altLang="en-US" sz="2000" b="1" dirty="0">
                <a:solidFill>
                  <a:schemeClr val="accent5"/>
                </a:solidFill>
              </a:rPr>
              <a:t>交替色</a:t>
            </a:r>
            <a:endParaRPr lang="zh-CN" altLang="en-US" sz="2000" b="1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22663" y="842682"/>
            <a:ext cx="9433931" cy="601531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114983"/>
            <a:ext cx="9143998" cy="514098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03648" y="1676791"/>
            <a:ext cx="20297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>
                <a:solidFill>
                  <a:schemeClr val="accent5"/>
                </a:solidFill>
              </a:rPr>
              <a:t>1</a:t>
            </a:r>
            <a:r>
              <a:rPr lang="zh-CN" altLang="en-US" sz="2000" b="1" dirty="0">
                <a:solidFill>
                  <a:schemeClr val="accent5"/>
                </a:solidFill>
              </a:rPr>
              <a:t>、颜色</a:t>
            </a:r>
            <a:r>
              <a:rPr lang="en-US" altLang="zh-CN" sz="2000" b="1" dirty="0">
                <a:solidFill>
                  <a:schemeClr val="accent5"/>
                </a:solidFill>
              </a:rPr>
              <a:t>-</a:t>
            </a:r>
            <a:r>
              <a:rPr lang="zh-CN" altLang="en-US" sz="2000" b="1" dirty="0">
                <a:solidFill>
                  <a:schemeClr val="accent5"/>
                </a:solidFill>
              </a:rPr>
              <a:t>线框色</a:t>
            </a:r>
            <a:endParaRPr lang="zh-CN" altLang="en-US" sz="2000" b="1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PA" val="v5.1.0"/>
</p:tagLst>
</file>

<file path=ppt/tags/tag2.xml><?xml version="1.0" encoding="utf-8"?>
<p:tagLst xmlns:p="http://schemas.openxmlformats.org/presentationml/2006/main">
  <p:tag name="PA" val="v5.1.1"/>
</p:tagLst>
</file>

<file path=ppt/tags/tag3.xml><?xml version="1.0" encoding="utf-8"?>
<p:tagLst xmlns:p="http://schemas.openxmlformats.org/presentationml/2006/main">
  <p:tag name="PA" val="v5.1.0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263</Words>
  <Application>WPS 演示</Application>
  <PresentationFormat>全屏显示(4:3)</PresentationFormat>
  <Paragraphs>45</Paragraphs>
  <Slides>28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5" baseType="lpstr">
      <vt:lpstr>Arial</vt:lpstr>
      <vt:lpstr>宋体</vt:lpstr>
      <vt:lpstr>Wingdings</vt:lpstr>
      <vt:lpstr>FZHei-B01S</vt:lpstr>
      <vt:lpstr>Source Han Sans CN</vt:lpstr>
      <vt:lpstr>等线</vt:lpstr>
      <vt:lpstr>微软雅黑</vt:lpstr>
      <vt:lpstr>Source Han Sans CN Heavy</vt:lpstr>
      <vt:lpstr>思源黑体 CN Light</vt:lpstr>
      <vt:lpstr>等线</vt:lpstr>
      <vt:lpstr>Times New Roman</vt:lpstr>
      <vt:lpstr>MS UI Gothic</vt:lpstr>
      <vt:lpstr>Calibri</vt:lpstr>
      <vt:lpstr>Verdana</vt:lpstr>
      <vt:lpstr>Arial Unicode MS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简单七步 让你的表格干净整洁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表格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ZJ</dc:creator>
  <cp:lastModifiedBy>昊宇逍遥</cp:lastModifiedBy>
  <cp:revision>123</cp:revision>
  <dcterms:created xsi:type="dcterms:W3CDTF">2018-11-24T01:45:00Z</dcterms:created>
  <dcterms:modified xsi:type="dcterms:W3CDTF">2018-12-14T10:14:00Z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